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11"/>
  </p:notesMasterIdLst>
  <p:sldIdLst>
    <p:sldId id="367" r:id="rId2"/>
    <p:sldId id="349" r:id="rId3"/>
    <p:sldId id="368" r:id="rId4"/>
    <p:sldId id="350" r:id="rId5"/>
    <p:sldId id="352" r:id="rId6"/>
    <p:sldId id="369" r:id="rId7"/>
    <p:sldId id="370" r:id="rId8"/>
    <p:sldId id="371" r:id="rId9"/>
    <p:sldId id="3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5390E4-2057-4091-BD00-96D6BA36D641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BDA76D3-1FB6-4671-A357-C1744F37E0A3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ru-RU" sz="1400" b="1" i="1" dirty="0" smtClean="0">
              <a:solidFill>
                <a:schemeClr val="bg1"/>
              </a:solidFill>
            </a:rPr>
            <a:t>Стадии организации деятельности коллектива включают:</a:t>
          </a:r>
          <a:endParaRPr lang="ru-RU" sz="1400" dirty="0">
            <a:solidFill>
              <a:schemeClr val="bg1"/>
            </a:solidFill>
          </a:endParaRPr>
        </a:p>
      </dgm:t>
    </dgm:pt>
    <dgm:pt modelId="{4CE1BF78-B71D-4931-A95F-62DC36787359}" type="parTrans" cxnId="{D0475CAF-EF77-4BBE-BB6D-F8D60BEFF7DA}">
      <dgm:prSet/>
      <dgm:spPr/>
      <dgm:t>
        <a:bodyPr/>
        <a:lstStyle/>
        <a:p>
          <a:endParaRPr lang="ru-RU"/>
        </a:p>
      </dgm:t>
    </dgm:pt>
    <dgm:pt modelId="{8C159328-0553-483E-9C9B-7117C81FF796}" type="sibTrans" cxnId="{D0475CAF-EF77-4BBE-BB6D-F8D60BEFF7DA}">
      <dgm:prSet/>
      <dgm:spPr/>
      <dgm:t>
        <a:bodyPr/>
        <a:lstStyle/>
        <a:p>
          <a:endParaRPr lang="ru-RU"/>
        </a:p>
      </dgm:t>
    </dgm:pt>
    <dgm:pt modelId="{7232A66F-664D-4D40-B24E-49443AE6D4DB}">
      <dgm:prSet phldrT="[Текст]" custT="1"/>
      <dgm:spPr>
        <a:solidFill>
          <a:schemeClr val="accent4">
            <a:lumMod val="60000"/>
            <a:lumOff val="4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ru-RU" sz="1200" b="1" dirty="0" smtClean="0">
              <a:solidFill>
                <a:srgbClr val="002060"/>
              </a:solidFill>
            </a:rPr>
            <a:t>Предвари</a:t>
          </a:r>
        </a:p>
        <a:p>
          <a:r>
            <a:rPr lang="ru-RU" sz="1200" b="1" dirty="0" smtClean="0">
              <a:solidFill>
                <a:srgbClr val="002060"/>
              </a:solidFill>
            </a:rPr>
            <a:t>тельную подготовку </a:t>
          </a:r>
          <a:endParaRPr lang="ru-RU" sz="1200" dirty="0"/>
        </a:p>
      </dgm:t>
    </dgm:pt>
    <dgm:pt modelId="{A5448401-0120-49F0-847D-2096778D3B54}" type="parTrans" cxnId="{46185C13-E09E-4DEB-9B05-52F73573D532}">
      <dgm:prSet/>
      <dgm:spPr/>
      <dgm:t>
        <a:bodyPr/>
        <a:lstStyle/>
        <a:p>
          <a:endParaRPr lang="ru-RU"/>
        </a:p>
      </dgm:t>
    </dgm:pt>
    <dgm:pt modelId="{AE911BCC-CC12-4A6C-92EF-ED6330EDD8D8}" type="sibTrans" cxnId="{46185C13-E09E-4DEB-9B05-52F73573D532}">
      <dgm:prSet/>
      <dgm:spPr>
        <a:solidFill>
          <a:srgbClr val="002060"/>
        </a:solidFill>
      </dgm:spPr>
      <dgm:t>
        <a:bodyPr/>
        <a:lstStyle/>
        <a:p>
          <a:endParaRPr lang="ru-RU" dirty="0"/>
        </a:p>
      </dgm:t>
    </dgm:pt>
    <dgm:pt modelId="{370028E7-B978-48BF-9D6D-E9983525B874}">
      <dgm:prSet phldrT="[Текст]" custT="1"/>
      <dgm:spPr>
        <a:solidFill>
          <a:schemeClr val="accent4">
            <a:lumMod val="60000"/>
            <a:lumOff val="4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ru-RU" sz="1200" b="1" dirty="0" smtClean="0">
              <a:solidFill>
                <a:srgbClr val="002060"/>
              </a:solidFill>
            </a:rPr>
            <a:t>планирование</a:t>
          </a:r>
          <a:endParaRPr lang="ru-RU" sz="1200" dirty="0"/>
        </a:p>
      </dgm:t>
    </dgm:pt>
    <dgm:pt modelId="{E006FD05-2A72-44FA-9578-9B07F4D30E6D}" type="parTrans" cxnId="{C691D7E2-16C3-4648-A6F0-E59ABAF1BE5D}">
      <dgm:prSet/>
      <dgm:spPr/>
      <dgm:t>
        <a:bodyPr/>
        <a:lstStyle/>
        <a:p>
          <a:endParaRPr lang="ru-RU"/>
        </a:p>
      </dgm:t>
    </dgm:pt>
    <dgm:pt modelId="{FC53FD93-E5A3-4461-8706-6F6AD6C3ACC3}" type="sibTrans" cxnId="{C691D7E2-16C3-4648-A6F0-E59ABAF1BE5D}">
      <dgm:prSet/>
      <dgm:spPr>
        <a:solidFill>
          <a:srgbClr val="002060"/>
        </a:solidFill>
      </dgm:spPr>
      <dgm:t>
        <a:bodyPr/>
        <a:lstStyle/>
        <a:p>
          <a:endParaRPr lang="ru-RU" dirty="0"/>
        </a:p>
      </dgm:t>
    </dgm:pt>
    <dgm:pt modelId="{633CF1CF-B325-4B78-BF56-5248DA9FA488}">
      <dgm:prSet phldrT="[Текст]" custT="1"/>
      <dgm:spPr>
        <a:solidFill>
          <a:schemeClr val="accent4">
            <a:lumMod val="60000"/>
            <a:lumOff val="4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ru-RU" sz="1200" b="1" dirty="0" smtClean="0">
              <a:solidFill>
                <a:srgbClr val="002060"/>
              </a:solidFill>
            </a:rPr>
            <a:t>проведение учебной работы </a:t>
          </a:r>
          <a:endParaRPr lang="ru-RU" sz="1200" dirty="0"/>
        </a:p>
      </dgm:t>
    </dgm:pt>
    <dgm:pt modelId="{9C7D67CB-520B-4C92-AD47-DF589C694D44}" type="parTrans" cxnId="{D04715D9-9693-473B-8129-4E0C3C901991}">
      <dgm:prSet/>
      <dgm:spPr/>
      <dgm:t>
        <a:bodyPr/>
        <a:lstStyle/>
        <a:p>
          <a:endParaRPr lang="ru-RU"/>
        </a:p>
      </dgm:t>
    </dgm:pt>
    <dgm:pt modelId="{B5C2F1AC-461F-46BA-ABCA-CA4ECA63F289}" type="sibTrans" cxnId="{D04715D9-9693-473B-8129-4E0C3C901991}">
      <dgm:prSet/>
      <dgm:spPr>
        <a:solidFill>
          <a:srgbClr val="002060"/>
        </a:solidFill>
      </dgm:spPr>
      <dgm:t>
        <a:bodyPr/>
        <a:lstStyle/>
        <a:p>
          <a:endParaRPr lang="ru-RU" dirty="0"/>
        </a:p>
      </dgm:t>
    </dgm:pt>
    <dgm:pt modelId="{27B96A12-6B49-420F-AC5B-380A6C4C006E}">
      <dgm:prSet phldrT="[Текст]" custT="1"/>
      <dgm:spPr>
        <a:solidFill>
          <a:schemeClr val="accent4">
            <a:lumMod val="60000"/>
            <a:lumOff val="4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ru-RU" sz="1200" b="1" dirty="0" smtClean="0">
              <a:solidFill>
                <a:srgbClr val="002060"/>
              </a:solidFill>
            </a:rPr>
            <a:t>коллективный анализ </a:t>
          </a:r>
          <a:endParaRPr lang="ru-RU" sz="1200" dirty="0"/>
        </a:p>
      </dgm:t>
    </dgm:pt>
    <dgm:pt modelId="{4951110C-7256-4BA9-91AE-AF537A1FEEDD}" type="parTrans" cxnId="{214B6E53-81DB-4A0D-9A11-1E3B349DD2B4}">
      <dgm:prSet/>
      <dgm:spPr/>
      <dgm:t>
        <a:bodyPr/>
        <a:lstStyle/>
        <a:p>
          <a:endParaRPr lang="ru-RU"/>
        </a:p>
      </dgm:t>
    </dgm:pt>
    <dgm:pt modelId="{EA76D911-49F4-473A-BA20-394AB92DB03E}" type="sibTrans" cxnId="{214B6E53-81DB-4A0D-9A11-1E3B349DD2B4}">
      <dgm:prSet/>
      <dgm:spPr>
        <a:solidFill>
          <a:srgbClr val="002060"/>
        </a:solidFill>
      </dgm:spPr>
      <dgm:t>
        <a:bodyPr/>
        <a:lstStyle/>
        <a:p>
          <a:endParaRPr lang="ru-RU" dirty="0"/>
        </a:p>
      </dgm:t>
    </dgm:pt>
    <dgm:pt modelId="{C272A0A0-62B5-43FA-83D2-01FE83BFC1D5}">
      <dgm:prSet phldrT="[Текст]" custT="1"/>
      <dgm:spPr>
        <a:solidFill>
          <a:schemeClr val="accent4">
            <a:lumMod val="60000"/>
            <a:lumOff val="4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ru-RU" sz="1200" b="1" dirty="0" smtClean="0">
              <a:solidFill>
                <a:srgbClr val="002060"/>
              </a:solidFill>
            </a:rPr>
            <a:t>коллектив</a:t>
          </a:r>
        </a:p>
        <a:p>
          <a:r>
            <a:rPr lang="ru-RU" sz="1200" b="1" dirty="0" smtClean="0">
              <a:solidFill>
                <a:srgbClr val="002060"/>
              </a:solidFill>
            </a:rPr>
            <a:t>ную подготовку</a:t>
          </a:r>
          <a:r>
            <a:rPr lang="ru-RU" sz="1200" dirty="0" smtClean="0">
              <a:solidFill>
                <a:srgbClr val="002060"/>
              </a:solidFill>
            </a:rPr>
            <a:t> </a:t>
          </a:r>
          <a:endParaRPr lang="ru-RU" sz="1200" dirty="0"/>
        </a:p>
      </dgm:t>
    </dgm:pt>
    <dgm:pt modelId="{D2D3EEFE-9249-438A-8DBE-9BEB297015E5}" type="parTrans" cxnId="{01E5ACAE-13B6-4B37-9A54-C454DD1F7733}">
      <dgm:prSet/>
      <dgm:spPr/>
      <dgm:t>
        <a:bodyPr/>
        <a:lstStyle/>
        <a:p>
          <a:endParaRPr lang="ru-RU"/>
        </a:p>
      </dgm:t>
    </dgm:pt>
    <dgm:pt modelId="{F430101B-8A7E-420B-8B41-FCD25A24D7B0}" type="sibTrans" cxnId="{01E5ACAE-13B6-4B37-9A54-C454DD1F7733}">
      <dgm:prSet/>
      <dgm:spPr>
        <a:solidFill>
          <a:srgbClr val="002060"/>
        </a:solidFill>
      </dgm:spPr>
      <dgm:t>
        <a:bodyPr/>
        <a:lstStyle/>
        <a:p>
          <a:endParaRPr lang="ru-RU" dirty="0"/>
        </a:p>
      </dgm:t>
    </dgm:pt>
    <dgm:pt modelId="{15662DFF-EE43-4C99-8D9F-917C20F250E6}" type="pres">
      <dgm:prSet presAssocID="{665390E4-2057-4091-BD00-96D6BA36D64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0C86FB7-7FD4-4BD4-AD83-67EBD70D7D09}" type="pres">
      <dgm:prSet presAssocID="{0BDA76D3-1FB6-4671-A357-C1744F37E0A3}" presName="centerShape" presStyleLbl="node0" presStyleIdx="0" presStyleCnt="1" custScaleX="112302"/>
      <dgm:spPr/>
      <dgm:t>
        <a:bodyPr/>
        <a:lstStyle/>
        <a:p>
          <a:endParaRPr lang="ru-RU"/>
        </a:p>
      </dgm:t>
    </dgm:pt>
    <dgm:pt modelId="{521A85B1-97F0-4C74-958A-CB617F5326A2}" type="pres">
      <dgm:prSet presAssocID="{7232A66F-664D-4D40-B24E-49443AE6D4DB}" presName="node" presStyleLbl="node1" presStyleIdx="0" presStyleCnt="5" custScaleX="151455" custScaleY="1269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37821B-13FD-4DBD-B0C3-77C1188E0734}" type="pres">
      <dgm:prSet presAssocID="{7232A66F-664D-4D40-B24E-49443AE6D4DB}" presName="dummy" presStyleCnt="0"/>
      <dgm:spPr/>
    </dgm:pt>
    <dgm:pt modelId="{8A3E92AF-5172-4CFD-9CC2-A4AABA26EB65}" type="pres">
      <dgm:prSet presAssocID="{AE911BCC-CC12-4A6C-92EF-ED6330EDD8D8}" presName="sibTrans" presStyleLbl="sibTrans2D1" presStyleIdx="0" presStyleCnt="5"/>
      <dgm:spPr/>
      <dgm:t>
        <a:bodyPr/>
        <a:lstStyle/>
        <a:p>
          <a:endParaRPr lang="ru-RU"/>
        </a:p>
      </dgm:t>
    </dgm:pt>
    <dgm:pt modelId="{79330F82-F1CA-4DC3-8692-D2CDB227E8B8}" type="pres">
      <dgm:prSet presAssocID="{370028E7-B978-48BF-9D6D-E9983525B874}" presName="node" presStyleLbl="node1" presStyleIdx="1" presStyleCnt="5" custScaleX="122496" custScaleY="103845" custRadScaleRad="99042" custRadScaleInc="-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1DE0CD-EDE1-4F3A-87C5-5EE15E265DAE}" type="pres">
      <dgm:prSet presAssocID="{370028E7-B978-48BF-9D6D-E9983525B874}" presName="dummy" presStyleCnt="0"/>
      <dgm:spPr/>
    </dgm:pt>
    <dgm:pt modelId="{93C27F01-3B1E-4875-9B92-8624ED3278E2}" type="pres">
      <dgm:prSet presAssocID="{FC53FD93-E5A3-4461-8706-6F6AD6C3ACC3}" presName="sibTrans" presStyleLbl="sibTrans2D1" presStyleIdx="1" presStyleCnt="5" custLinFactNeighborX="-219" custLinFactNeighborY="-689"/>
      <dgm:spPr/>
      <dgm:t>
        <a:bodyPr/>
        <a:lstStyle/>
        <a:p>
          <a:endParaRPr lang="ru-RU"/>
        </a:p>
      </dgm:t>
    </dgm:pt>
    <dgm:pt modelId="{4F2B1212-C781-4D2A-91F1-DB9805EBEAE4}" type="pres">
      <dgm:prSet presAssocID="{C272A0A0-62B5-43FA-83D2-01FE83BFC1D5}" presName="node" presStyleLbl="node1" presStyleIdx="2" presStyleCnt="5" custScaleX="133091" custScaleY="98775" custRadScaleRad="99042" custRadScaleInc="-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23D797-040E-456B-AA7F-985DE0FCE1FC}" type="pres">
      <dgm:prSet presAssocID="{C272A0A0-62B5-43FA-83D2-01FE83BFC1D5}" presName="dummy" presStyleCnt="0"/>
      <dgm:spPr/>
    </dgm:pt>
    <dgm:pt modelId="{D8959C13-56B8-4507-B855-2F5BFD894688}" type="pres">
      <dgm:prSet presAssocID="{F430101B-8A7E-420B-8B41-FCD25A24D7B0}" presName="sibTrans" presStyleLbl="sibTrans2D1" presStyleIdx="2" presStyleCnt="5"/>
      <dgm:spPr/>
      <dgm:t>
        <a:bodyPr/>
        <a:lstStyle/>
        <a:p>
          <a:endParaRPr lang="ru-RU"/>
        </a:p>
      </dgm:t>
    </dgm:pt>
    <dgm:pt modelId="{92EB4B9C-21F4-42E6-A53F-B1E322EFEC19}" type="pres">
      <dgm:prSet presAssocID="{633CF1CF-B325-4B78-BF56-5248DA9FA488}" presName="node" presStyleLbl="node1" presStyleIdx="3" presStyleCnt="5" custScaleX="124049" custScaleY="1261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4AE29C-90F7-4F64-8A6A-5288DC9A097A}" type="pres">
      <dgm:prSet presAssocID="{633CF1CF-B325-4B78-BF56-5248DA9FA488}" presName="dummy" presStyleCnt="0"/>
      <dgm:spPr/>
    </dgm:pt>
    <dgm:pt modelId="{5CC3D2B8-1D2D-43E5-8AAB-518EBEA7C700}" type="pres">
      <dgm:prSet presAssocID="{B5C2F1AC-461F-46BA-ABCA-CA4ECA63F289}" presName="sibTrans" presStyleLbl="sibTrans2D1" presStyleIdx="3" presStyleCnt="5"/>
      <dgm:spPr/>
      <dgm:t>
        <a:bodyPr/>
        <a:lstStyle/>
        <a:p>
          <a:endParaRPr lang="ru-RU"/>
        </a:p>
      </dgm:t>
    </dgm:pt>
    <dgm:pt modelId="{2493CF19-B088-4CC1-9F4F-ED6851745EAE}" type="pres">
      <dgm:prSet presAssocID="{27B96A12-6B49-420F-AC5B-380A6C4C006E}" presName="node" presStyleLbl="node1" presStyleIdx="4" presStyleCnt="5" custScaleX="130262" custScaleY="1029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71BC32-3AE9-4B90-87C5-E7C716A43C76}" type="pres">
      <dgm:prSet presAssocID="{27B96A12-6B49-420F-AC5B-380A6C4C006E}" presName="dummy" presStyleCnt="0"/>
      <dgm:spPr/>
    </dgm:pt>
    <dgm:pt modelId="{C441A2F5-A24B-49DB-B2E6-B80666151476}" type="pres">
      <dgm:prSet presAssocID="{EA76D911-49F4-473A-BA20-394AB92DB03E}" presName="sibTrans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328ED5DC-EBC0-4496-A4FB-DEFC9B0C7CE8}" type="presOf" srcId="{EA76D911-49F4-473A-BA20-394AB92DB03E}" destId="{C441A2F5-A24B-49DB-B2E6-B80666151476}" srcOrd="0" destOrd="0" presId="urn:microsoft.com/office/officeart/2005/8/layout/radial6"/>
    <dgm:cxn modelId="{C179BF6F-1334-4EEF-B383-65E2646F7A0E}" type="presOf" srcId="{FC53FD93-E5A3-4461-8706-6F6AD6C3ACC3}" destId="{93C27F01-3B1E-4875-9B92-8624ED3278E2}" srcOrd="0" destOrd="0" presId="urn:microsoft.com/office/officeart/2005/8/layout/radial6"/>
    <dgm:cxn modelId="{63A35C81-1E85-4AC7-B200-C2487C5E7CF4}" type="presOf" srcId="{633CF1CF-B325-4B78-BF56-5248DA9FA488}" destId="{92EB4B9C-21F4-42E6-A53F-B1E322EFEC19}" srcOrd="0" destOrd="0" presId="urn:microsoft.com/office/officeart/2005/8/layout/radial6"/>
    <dgm:cxn modelId="{C691D7E2-16C3-4648-A6F0-E59ABAF1BE5D}" srcId="{0BDA76D3-1FB6-4671-A357-C1744F37E0A3}" destId="{370028E7-B978-48BF-9D6D-E9983525B874}" srcOrd="1" destOrd="0" parTransId="{E006FD05-2A72-44FA-9578-9B07F4D30E6D}" sibTransId="{FC53FD93-E5A3-4461-8706-6F6AD6C3ACC3}"/>
    <dgm:cxn modelId="{63850F1C-AF6D-4120-BFE8-760820271F46}" type="presOf" srcId="{C272A0A0-62B5-43FA-83D2-01FE83BFC1D5}" destId="{4F2B1212-C781-4D2A-91F1-DB9805EBEAE4}" srcOrd="0" destOrd="0" presId="urn:microsoft.com/office/officeart/2005/8/layout/radial6"/>
    <dgm:cxn modelId="{D04715D9-9693-473B-8129-4E0C3C901991}" srcId="{0BDA76D3-1FB6-4671-A357-C1744F37E0A3}" destId="{633CF1CF-B325-4B78-BF56-5248DA9FA488}" srcOrd="3" destOrd="0" parTransId="{9C7D67CB-520B-4C92-AD47-DF589C694D44}" sibTransId="{B5C2F1AC-461F-46BA-ABCA-CA4ECA63F289}"/>
    <dgm:cxn modelId="{214B6E53-81DB-4A0D-9A11-1E3B349DD2B4}" srcId="{0BDA76D3-1FB6-4671-A357-C1744F37E0A3}" destId="{27B96A12-6B49-420F-AC5B-380A6C4C006E}" srcOrd="4" destOrd="0" parTransId="{4951110C-7256-4BA9-91AE-AF537A1FEEDD}" sibTransId="{EA76D911-49F4-473A-BA20-394AB92DB03E}"/>
    <dgm:cxn modelId="{FE6AC3A9-40E5-41ED-A5B6-E5F631F2C574}" type="presOf" srcId="{B5C2F1AC-461F-46BA-ABCA-CA4ECA63F289}" destId="{5CC3D2B8-1D2D-43E5-8AAB-518EBEA7C700}" srcOrd="0" destOrd="0" presId="urn:microsoft.com/office/officeart/2005/8/layout/radial6"/>
    <dgm:cxn modelId="{B7624B4F-0641-4F84-9AAB-76ED4A8F2E33}" type="presOf" srcId="{0BDA76D3-1FB6-4671-A357-C1744F37E0A3}" destId="{00C86FB7-7FD4-4BD4-AD83-67EBD70D7D09}" srcOrd="0" destOrd="0" presId="urn:microsoft.com/office/officeart/2005/8/layout/radial6"/>
    <dgm:cxn modelId="{4E5B078C-4DF4-4EC7-BE2B-A5DE9D3C93DA}" type="presOf" srcId="{F430101B-8A7E-420B-8B41-FCD25A24D7B0}" destId="{D8959C13-56B8-4507-B855-2F5BFD894688}" srcOrd="0" destOrd="0" presId="urn:microsoft.com/office/officeart/2005/8/layout/radial6"/>
    <dgm:cxn modelId="{98631E95-3EA5-4C3A-B90D-F6BD607E6560}" type="presOf" srcId="{AE911BCC-CC12-4A6C-92EF-ED6330EDD8D8}" destId="{8A3E92AF-5172-4CFD-9CC2-A4AABA26EB65}" srcOrd="0" destOrd="0" presId="urn:microsoft.com/office/officeart/2005/8/layout/radial6"/>
    <dgm:cxn modelId="{46185C13-E09E-4DEB-9B05-52F73573D532}" srcId="{0BDA76D3-1FB6-4671-A357-C1744F37E0A3}" destId="{7232A66F-664D-4D40-B24E-49443AE6D4DB}" srcOrd="0" destOrd="0" parTransId="{A5448401-0120-49F0-847D-2096778D3B54}" sibTransId="{AE911BCC-CC12-4A6C-92EF-ED6330EDD8D8}"/>
    <dgm:cxn modelId="{2AB6CE94-B53A-4DAC-BFFD-243C4FE74838}" type="presOf" srcId="{665390E4-2057-4091-BD00-96D6BA36D641}" destId="{15662DFF-EE43-4C99-8D9F-917C20F250E6}" srcOrd="0" destOrd="0" presId="urn:microsoft.com/office/officeart/2005/8/layout/radial6"/>
    <dgm:cxn modelId="{2C118CAB-8509-4329-B50C-A8D6F9AD4F57}" type="presOf" srcId="{7232A66F-664D-4D40-B24E-49443AE6D4DB}" destId="{521A85B1-97F0-4C74-958A-CB617F5326A2}" srcOrd="0" destOrd="0" presId="urn:microsoft.com/office/officeart/2005/8/layout/radial6"/>
    <dgm:cxn modelId="{026043BA-2331-4727-B048-80A933467C59}" type="presOf" srcId="{370028E7-B978-48BF-9D6D-E9983525B874}" destId="{79330F82-F1CA-4DC3-8692-D2CDB227E8B8}" srcOrd="0" destOrd="0" presId="urn:microsoft.com/office/officeart/2005/8/layout/radial6"/>
    <dgm:cxn modelId="{01E5ACAE-13B6-4B37-9A54-C454DD1F7733}" srcId="{0BDA76D3-1FB6-4671-A357-C1744F37E0A3}" destId="{C272A0A0-62B5-43FA-83D2-01FE83BFC1D5}" srcOrd="2" destOrd="0" parTransId="{D2D3EEFE-9249-438A-8DBE-9BEB297015E5}" sibTransId="{F430101B-8A7E-420B-8B41-FCD25A24D7B0}"/>
    <dgm:cxn modelId="{5301145E-87E5-4C53-BC65-CF1B16F814AC}" type="presOf" srcId="{27B96A12-6B49-420F-AC5B-380A6C4C006E}" destId="{2493CF19-B088-4CC1-9F4F-ED6851745EAE}" srcOrd="0" destOrd="0" presId="urn:microsoft.com/office/officeart/2005/8/layout/radial6"/>
    <dgm:cxn modelId="{D0475CAF-EF77-4BBE-BB6D-F8D60BEFF7DA}" srcId="{665390E4-2057-4091-BD00-96D6BA36D641}" destId="{0BDA76D3-1FB6-4671-A357-C1744F37E0A3}" srcOrd="0" destOrd="0" parTransId="{4CE1BF78-B71D-4931-A95F-62DC36787359}" sibTransId="{8C159328-0553-483E-9C9B-7117C81FF796}"/>
    <dgm:cxn modelId="{035C465D-CADA-4D3D-A35C-E668744F1AE5}" type="presParOf" srcId="{15662DFF-EE43-4C99-8D9F-917C20F250E6}" destId="{00C86FB7-7FD4-4BD4-AD83-67EBD70D7D09}" srcOrd="0" destOrd="0" presId="urn:microsoft.com/office/officeart/2005/8/layout/radial6"/>
    <dgm:cxn modelId="{5CDD8CCD-76F5-4A62-9A60-DAE0372DECFC}" type="presParOf" srcId="{15662DFF-EE43-4C99-8D9F-917C20F250E6}" destId="{521A85B1-97F0-4C74-958A-CB617F5326A2}" srcOrd="1" destOrd="0" presId="urn:microsoft.com/office/officeart/2005/8/layout/radial6"/>
    <dgm:cxn modelId="{D9727967-2338-4415-818B-72A45952BD6D}" type="presParOf" srcId="{15662DFF-EE43-4C99-8D9F-917C20F250E6}" destId="{9F37821B-13FD-4DBD-B0C3-77C1188E0734}" srcOrd="2" destOrd="0" presId="urn:microsoft.com/office/officeart/2005/8/layout/radial6"/>
    <dgm:cxn modelId="{82552192-26F8-49FC-BA98-05C2CF3965F8}" type="presParOf" srcId="{15662DFF-EE43-4C99-8D9F-917C20F250E6}" destId="{8A3E92AF-5172-4CFD-9CC2-A4AABA26EB65}" srcOrd="3" destOrd="0" presId="urn:microsoft.com/office/officeart/2005/8/layout/radial6"/>
    <dgm:cxn modelId="{84CBDDE1-A815-4DC8-9542-B6476A0DE689}" type="presParOf" srcId="{15662DFF-EE43-4C99-8D9F-917C20F250E6}" destId="{79330F82-F1CA-4DC3-8692-D2CDB227E8B8}" srcOrd="4" destOrd="0" presId="urn:microsoft.com/office/officeart/2005/8/layout/radial6"/>
    <dgm:cxn modelId="{766DC8F4-0CF3-40E1-AFAF-359DD156C0F9}" type="presParOf" srcId="{15662DFF-EE43-4C99-8D9F-917C20F250E6}" destId="{121DE0CD-EDE1-4F3A-87C5-5EE15E265DAE}" srcOrd="5" destOrd="0" presId="urn:microsoft.com/office/officeart/2005/8/layout/radial6"/>
    <dgm:cxn modelId="{17B0D902-99B9-4771-9AC5-E6819D4B028C}" type="presParOf" srcId="{15662DFF-EE43-4C99-8D9F-917C20F250E6}" destId="{93C27F01-3B1E-4875-9B92-8624ED3278E2}" srcOrd="6" destOrd="0" presId="urn:microsoft.com/office/officeart/2005/8/layout/radial6"/>
    <dgm:cxn modelId="{3DEA672C-ED97-4A9B-8B90-C062CEF11E1B}" type="presParOf" srcId="{15662DFF-EE43-4C99-8D9F-917C20F250E6}" destId="{4F2B1212-C781-4D2A-91F1-DB9805EBEAE4}" srcOrd="7" destOrd="0" presId="urn:microsoft.com/office/officeart/2005/8/layout/radial6"/>
    <dgm:cxn modelId="{516757EB-CA58-4477-9169-B1615C3811E4}" type="presParOf" srcId="{15662DFF-EE43-4C99-8D9F-917C20F250E6}" destId="{DE23D797-040E-456B-AA7F-985DE0FCE1FC}" srcOrd="8" destOrd="0" presId="urn:microsoft.com/office/officeart/2005/8/layout/radial6"/>
    <dgm:cxn modelId="{03392022-407C-42E7-A0C6-960616AEE36E}" type="presParOf" srcId="{15662DFF-EE43-4C99-8D9F-917C20F250E6}" destId="{D8959C13-56B8-4507-B855-2F5BFD894688}" srcOrd="9" destOrd="0" presId="urn:microsoft.com/office/officeart/2005/8/layout/radial6"/>
    <dgm:cxn modelId="{058212A6-8E34-4462-8354-66855C85A9D6}" type="presParOf" srcId="{15662DFF-EE43-4C99-8D9F-917C20F250E6}" destId="{92EB4B9C-21F4-42E6-A53F-B1E322EFEC19}" srcOrd="10" destOrd="0" presId="urn:microsoft.com/office/officeart/2005/8/layout/radial6"/>
    <dgm:cxn modelId="{9D160BCB-0D52-4373-A4B6-EDEE5FA0F2B3}" type="presParOf" srcId="{15662DFF-EE43-4C99-8D9F-917C20F250E6}" destId="{3A4AE29C-90F7-4F64-8A6A-5288DC9A097A}" srcOrd="11" destOrd="0" presId="urn:microsoft.com/office/officeart/2005/8/layout/radial6"/>
    <dgm:cxn modelId="{3665F946-1C8B-4A66-97AD-7CBF42FF73FC}" type="presParOf" srcId="{15662DFF-EE43-4C99-8D9F-917C20F250E6}" destId="{5CC3D2B8-1D2D-43E5-8AAB-518EBEA7C700}" srcOrd="12" destOrd="0" presId="urn:microsoft.com/office/officeart/2005/8/layout/radial6"/>
    <dgm:cxn modelId="{73BFB356-4E29-44DE-84BA-FD0451EC9135}" type="presParOf" srcId="{15662DFF-EE43-4C99-8D9F-917C20F250E6}" destId="{2493CF19-B088-4CC1-9F4F-ED6851745EAE}" srcOrd="13" destOrd="0" presId="urn:microsoft.com/office/officeart/2005/8/layout/radial6"/>
    <dgm:cxn modelId="{759A5FED-A199-4973-9339-A88FFF2F856C}" type="presParOf" srcId="{15662DFF-EE43-4C99-8D9F-917C20F250E6}" destId="{E371BC32-3AE9-4B90-87C5-E7C716A43C76}" srcOrd="14" destOrd="0" presId="urn:microsoft.com/office/officeart/2005/8/layout/radial6"/>
    <dgm:cxn modelId="{3C137FD1-65AD-4848-8FF9-DE8D1595AACD}" type="presParOf" srcId="{15662DFF-EE43-4C99-8D9F-917C20F250E6}" destId="{C441A2F5-A24B-49DB-B2E6-B80666151476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41A2F5-A24B-49DB-B2E6-B80666151476}">
      <dsp:nvSpPr>
        <dsp:cNvPr id="0" name=""/>
        <dsp:cNvSpPr/>
      </dsp:nvSpPr>
      <dsp:spPr>
        <a:xfrm>
          <a:off x="1395839" y="517359"/>
          <a:ext cx="3346149" cy="3346149"/>
        </a:xfrm>
        <a:prstGeom prst="blockArc">
          <a:avLst>
            <a:gd name="adj1" fmla="val 11880000"/>
            <a:gd name="adj2" fmla="val 16200000"/>
            <a:gd name="adj3" fmla="val 4636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C3D2B8-1D2D-43E5-8AAB-518EBEA7C700}">
      <dsp:nvSpPr>
        <dsp:cNvPr id="0" name=""/>
        <dsp:cNvSpPr/>
      </dsp:nvSpPr>
      <dsp:spPr>
        <a:xfrm>
          <a:off x="1395839" y="517359"/>
          <a:ext cx="3346149" cy="3346149"/>
        </a:xfrm>
        <a:prstGeom prst="blockArc">
          <a:avLst>
            <a:gd name="adj1" fmla="val 7560000"/>
            <a:gd name="adj2" fmla="val 11880000"/>
            <a:gd name="adj3" fmla="val 4636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959C13-56B8-4507-B855-2F5BFD894688}">
      <dsp:nvSpPr>
        <dsp:cNvPr id="0" name=""/>
        <dsp:cNvSpPr/>
      </dsp:nvSpPr>
      <dsp:spPr>
        <a:xfrm>
          <a:off x="1382458" y="507739"/>
          <a:ext cx="3346149" cy="3346149"/>
        </a:xfrm>
        <a:prstGeom prst="blockArc">
          <a:avLst>
            <a:gd name="adj1" fmla="val 3228494"/>
            <a:gd name="adj2" fmla="val 7525334"/>
            <a:gd name="adj3" fmla="val 4636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C27F01-3B1E-4875-9B92-8624ED3278E2}">
      <dsp:nvSpPr>
        <dsp:cNvPr id="0" name=""/>
        <dsp:cNvSpPr/>
      </dsp:nvSpPr>
      <dsp:spPr>
        <a:xfrm>
          <a:off x="1370151" y="488342"/>
          <a:ext cx="3346149" cy="3346149"/>
        </a:xfrm>
        <a:prstGeom prst="blockArc">
          <a:avLst>
            <a:gd name="adj1" fmla="val 20543234"/>
            <a:gd name="adj2" fmla="val 3215499"/>
            <a:gd name="adj3" fmla="val 4636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3E92AF-5172-4CFD-9CC2-A4AABA26EB65}">
      <dsp:nvSpPr>
        <dsp:cNvPr id="0" name=""/>
        <dsp:cNvSpPr/>
      </dsp:nvSpPr>
      <dsp:spPr>
        <a:xfrm>
          <a:off x="1379357" y="517276"/>
          <a:ext cx="3346149" cy="3346149"/>
        </a:xfrm>
        <a:prstGeom prst="blockArc">
          <a:avLst>
            <a:gd name="adj1" fmla="val 16234670"/>
            <a:gd name="adj2" fmla="val 20530252"/>
            <a:gd name="adj3" fmla="val 4636"/>
          </a:avLst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C86FB7-7FD4-4BD4-AD83-67EBD70D7D09}">
      <dsp:nvSpPr>
        <dsp:cNvPr id="0" name=""/>
        <dsp:cNvSpPr/>
      </dsp:nvSpPr>
      <dsp:spPr>
        <a:xfrm>
          <a:off x="2204816" y="1420992"/>
          <a:ext cx="1728196" cy="1538882"/>
        </a:xfrm>
        <a:prstGeom prst="ellipse">
          <a:avLst/>
        </a:prstGeom>
        <a:solidFill>
          <a:srgbClr val="00206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chemeClr val="bg1"/>
              </a:solidFill>
            </a:rPr>
            <a:t>Стадии организации деятельности коллектива включают:</a:t>
          </a:r>
          <a:endParaRPr lang="ru-RU" sz="1400" kern="1200" dirty="0">
            <a:solidFill>
              <a:schemeClr val="bg1"/>
            </a:solidFill>
          </a:endParaRPr>
        </a:p>
      </dsp:txBody>
      <dsp:txXfrm>
        <a:off x="2457904" y="1646356"/>
        <a:ext cx="1222020" cy="1088154"/>
      </dsp:txXfrm>
    </dsp:sp>
    <dsp:sp modelId="{521A85B1-97F0-4C74-958A-CB617F5326A2}">
      <dsp:nvSpPr>
        <dsp:cNvPr id="0" name=""/>
        <dsp:cNvSpPr/>
      </dsp:nvSpPr>
      <dsp:spPr>
        <a:xfrm>
          <a:off x="2253163" y="-127889"/>
          <a:ext cx="1631500" cy="1368056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15875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002060"/>
              </a:solidFill>
            </a:rPr>
            <a:t>Предвари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002060"/>
              </a:solidFill>
            </a:rPr>
            <a:t>тельную подготовку </a:t>
          </a:r>
          <a:endParaRPr lang="ru-RU" sz="1200" kern="1200" dirty="0"/>
        </a:p>
      </dsp:txBody>
      <dsp:txXfrm>
        <a:off x="2492091" y="72458"/>
        <a:ext cx="1153644" cy="967362"/>
      </dsp:txXfrm>
    </dsp:sp>
    <dsp:sp modelId="{79330F82-F1CA-4DC3-8692-D2CDB227E8B8}">
      <dsp:nvSpPr>
        <dsp:cNvPr id="0" name=""/>
        <dsp:cNvSpPr/>
      </dsp:nvSpPr>
      <dsp:spPr>
        <a:xfrm>
          <a:off x="3948464" y="1130644"/>
          <a:ext cx="1319548" cy="1118636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15875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002060"/>
              </a:solidFill>
            </a:rPr>
            <a:t>планирование</a:t>
          </a:r>
          <a:endParaRPr lang="ru-RU" sz="1200" kern="1200" dirty="0"/>
        </a:p>
      </dsp:txBody>
      <dsp:txXfrm>
        <a:off x="4141707" y="1294464"/>
        <a:ext cx="933062" cy="790996"/>
      </dsp:txXfrm>
    </dsp:sp>
    <dsp:sp modelId="{4F2B1212-C781-4D2A-91F1-DB9805EBEAE4}">
      <dsp:nvSpPr>
        <dsp:cNvPr id="0" name=""/>
        <dsp:cNvSpPr/>
      </dsp:nvSpPr>
      <dsp:spPr>
        <a:xfrm>
          <a:off x="3303727" y="2967753"/>
          <a:ext cx="1433680" cy="1064022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15875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002060"/>
              </a:solidFill>
            </a:rPr>
            <a:t>коллектив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002060"/>
              </a:solidFill>
            </a:rPr>
            <a:t>ную подготовку</a:t>
          </a:r>
          <a:r>
            <a:rPr lang="ru-RU" sz="1200" kern="1200" dirty="0" smtClean="0">
              <a:solidFill>
                <a:srgbClr val="002060"/>
              </a:solidFill>
            </a:rPr>
            <a:t> </a:t>
          </a:r>
          <a:endParaRPr lang="ru-RU" sz="1200" kern="1200" dirty="0"/>
        </a:p>
      </dsp:txBody>
      <dsp:txXfrm>
        <a:off x="3513685" y="3123575"/>
        <a:ext cx="1013764" cy="752378"/>
      </dsp:txXfrm>
    </dsp:sp>
    <dsp:sp modelId="{92EB4B9C-21F4-42E6-A53F-B1E322EFEC19}">
      <dsp:nvSpPr>
        <dsp:cNvPr id="0" name=""/>
        <dsp:cNvSpPr/>
      </dsp:nvSpPr>
      <dsp:spPr>
        <a:xfrm>
          <a:off x="1440160" y="2833323"/>
          <a:ext cx="1336278" cy="1358565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15875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002060"/>
              </a:solidFill>
            </a:rPr>
            <a:t>проведение учебной работы </a:t>
          </a:r>
          <a:endParaRPr lang="ru-RU" sz="1200" kern="1200" dirty="0"/>
        </a:p>
      </dsp:txBody>
      <dsp:txXfrm>
        <a:off x="1635853" y="3032280"/>
        <a:ext cx="944892" cy="960651"/>
      </dsp:txXfrm>
    </dsp:sp>
    <dsp:sp modelId="{2493CF19-B088-4CC1-9F4F-ED6851745EAE}">
      <dsp:nvSpPr>
        <dsp:cNvPr id="0" name=""/>
        <dsp:cNvSpPr/>
      </dsp:nvSpPr>
      <dsp:spPr>
        <a:xfrm>
          <a:off x="813004" y="1130647"/>
          <a:ext cx="1403205" cy="1109523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15875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002060"/>
              </a:solidFill>
            </a:rPr>
            <a:t>коллективный анализ </a:t>
          </a:r>
          <a:endParaRPr lang="ru-RU" sz="1200" kern="1200" dirty="0"/>
        </a:p>
      </dsp:txBody>
      <dsp:txXfrm>
        <a:off x="1018499" y="1293133"/>
        <a:ext cx="992215" cy="7845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5D3DF8-F2FC-4E29-BA57-77E00F00D44C}" type="datetimeFigureOut">
              <a:rPr lang="ru-RU" smtClean="0"/>
              <a:pPr/>
              <a:t>12.11.2023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BC85A-B9EC-4D62-BD56-0DAE7965B5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005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A7E05D6-ABE9-41F9-85D5-AF692305354B}" type="datetime1">
              <a:rPr lang="ru-RU" smtClean="0"/>
              <a:pPr/>
              <a:t>12.11.2023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2A67-D7D8-4B01-AC9E-3B838520F0A2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5436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90297-D1C2-43C9-904D-C3827A70C0A0}" type="datetime1">
              <a:rPr lang="ru-RU" smtClean="0"/>
              <a:pPr/>
              <a:t>12.11.2023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2A67-D7D8-4B01-AC9E-3B838520F0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616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4268E-4BDF-4315-A8AA-C976E5ECFB69}" type="datetime1">
              <a:rPr lang="ru-RU" smtClean="0"/>
              <a:pPr/>
              <a:t>12.11.2023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2A67-D7D8-4B01-AC9E-3B838520F0A2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1166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1C1A-B376-447D-B12F-71321133AED4}" type="datetime1">
              <a:rPr lang="ru-RU" smtClean="0"/>
              <a:pPr/>
              <a:t>12.11.2023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2A67-D7D8-4B01-AC9E-3B838520F0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332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82C78-EC45-4AC7-BCE5-D925514694D4}" type="datetime1">
              <a:rPr lang="ru-RU" smtClean="0"/>
              <a:pPr/>
              <a:t>12.11.2023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2A67-D7D8-4B01-AC9E-3B838520F0A2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414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4359-D6D2-4AE2-A806-6B2E5C4A6A54}" type="datetime1">
              <a:rPr lang="ru-RU" smtClean="0"/>
              <a:pPr/>
              <a:t>12.11.2023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2A67-D7D8-4B01-AC9E-3B838520F0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966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AD9-1773-4AF1-97CB-6D9BBF601558}" type="datetime1">
              <a:rPr lang="ru-RU" smtClean="0"/>
              <a:pPr/>
              <a:t>12.11.2023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2A67-D7D8-4B01-AC9E-3B838520F0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263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9BC96-17AA-47D2-B05D-CD9A8FAF60A1}" type="datetime1">
              <a:rPr lang="ru-RU" smtClean="0"/>
              <a:pPr/>
              <a:t>12.11.2023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2A67-D7D8-4B01-AC9E-3B838520F0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253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D010-46EF-432E-B028-4691D17C2571}" type="datetime1">
              <a:rPr lang="ru-RU" smtClean="0"/>
              <a:pPr/>
              <a:t>12.11.2023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2A67-D7D8-4B01-AC9E-3B838520F0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267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CBA82-6A41-4854-9D57-EB05E961798D}" type="datetime1">
              <a:rPr lang="ru-RU" smtClean="0"/>
              <a:pPr/>
              <a:t>12.11.2023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2A67-D7D8-4B01-AC9E-3B838520F0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23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A861-78D2-4FE5-B90C-CCA636FCC790}" type="datetime1">
              <a:rPr lang="ru-RU" smtClean="0"/>
              <a:pPr/>
              <a:t>12.11.2023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2A67-D7D8-4B01-AC9E-3B838520F0A2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9809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FD521732-5B04-4328-AF9B-33A61454824B}" type="datetime1">
              <a:rPr lang="ru-RU" smtClean="0"/>
              <a:pPr/>
              <a:t>12.11.2023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F86D2A67-D7D8-4B01-AC9E-3B838520F0A2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1977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72200" y="5085184"/>
            <a:ext cx="2616324" cy="1463040"/>
          </a:xfrm>
        </p:spPr>
        <p:txBody>
          <a:bodyPr>
            <a:noAutofit/>
          </a:bodyPr>
          <a:lstStyle/>
          <a:p>
            <a:r>
              <a:rPr lang="ru-RU" sz="1800" b="1" i="1" dirty="0" smtClean="0"/>
              <a:t>Подготовили:</a:t>
            </a:r>
          </a:p>
          <a:p>
            <a:r>
              <a:rPr lang="ru-RU" sz="1800" b="1" i="1" dirty="0" smtClean="0"/>
              <a:t>Студенты группы</a:t>
            </a:r>
          </a:p>
          <a:p>
            <a:r>
              <a:rPr lang="ru-RU" sz="1800" b="1" i="1" dirty="0" smtClean="0"/>
              <a:t>420Н/1</a:t>
            </a:r>
          </a:p>
          <a:p>
            <a:r>
              <a:rPr lang="ru-RU" sz="1800" b="1" i="1" dirty="0" err="1" smtClean="0"/>
              <a:t>Куршева</a:t>
            </a:r>
            <a:r>
              <a:rPr lang="ru-RU" sz="1800" b="1" i="1" dirty="0" smtClean="0"/>
              <a:t> Анжелина</a:t>
            </a:r>
          </a:p>
          <a:p>
            <a:r>
              <a:rPr lang="ru-RU" sz="1800" b="1" i="1" dirty="0" smtClean="0"/>
              <a:t>Хабибуллина </a:t>
            </a:r>
            <a:r>
              <a:rPr lang="ru-RU" sz="1800" b="1" i="1" dirty="0" err="1" smtClean="0"/>
              <a:t>Русалина</a:t>
            </a:r>
            <a:endParaRPr lang="ru-RU" sz="18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980728"/>
            <a:ext cx="66967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i="1" dirty="0" smtClean="0"/>
              <a:t>Технология коллективного взаимодействия</a:t>
            </a:r>
            <a:endParaRPr lang="ru-RU" sz="6000" b="1" i="1" dirty="0"/>
          </a:p>
        </p:txBody>
      </p:sp>
    </p:spTree>
    <p:extLst>
      <p:ext uri="{BB962C8B-B14F-4D97-AF65-F5344CB8AC3E}">
        <p14:creationId xmlns:p14="http://schemas.microsoft.com/office/powerpoint/2010/main" val="2742702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9113" y="836712"/>
            <a:ext cx="8229600" cy="922337"/>
          </a:xfrm>
        </p:spPr>
        <p:txBody>
          <a:bodyPr>
            <a:normAutofit fontScale="90000"/>
          </a:bodyPr>
          <a:lstStyle/>
          <a:p>
            <a:pPr algn="ctr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ТЕХНОЛОГИЯ КОЛЛЕКТИВНОГО ВЗАИМОДЕЙСТВИЯ</a:t>
            </a:r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251520" y="2348880"/>
            <a:ext cx="8497193" cy="33670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lnSpc>
                <a:spcPct val="95000"/>
              </a:lnSpc>
            </a:pPr>
            <a:r>
              <a:rPr lang="ru-RU" sz="3200" b="1" dirty="0">
                <a:latin typeface="Arial Black" panose="020B0A04020102020204" pitchFamily="34" charset="0"/>
              </a:rPr>
              <a:t>Технология коллективного взаимодействия </a:t>
            </a:r>
            <a:r>
              <a:rPr lang="ru-RU" sz="3200" dirty="0">
                <a:latin typeface="Arial Black" panose="020B0A04020102020204" pitchFamily="34" charset="0"/>
              </a:rPr>
              <a:t>- это совокупность задач и методов, обеспечивающих создание развивающей гуманистической самоуправляющейся общности детей и взрослых.</a:t>
            </a:r>
            <a:endParaRPr lang="ru-RU" sz="3200" b="0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270366" y="1159585"/>
            <a:ext cx="8424936" cy="209288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algn="ctr">
            <a:solidFill>
              <a:srgbClr val="00206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Clr>
                <a:srgbClr val="002060"/>
              </a:buClr>
            </a:pPr>
            <a:r>
              <a:rPr lang="ru-RU" sz="2200" b="1" dirty="0">
                <a:solidFill>
                  <a:srgbClr val="002060"/>
                </a:solidFill>
              </a:rPr>
              <a:t>К признакам </a:t>
            </a:r>
            <a:r>
              <a:rPr lang="ru-RU" sz="2200" b="1" i="1" dirty="0">
                <a:solidFill>
                  <a:srgbClr val="002060"/>
                </a:solidFill>
              </a:rPr>
              <a:t>группового взаимодействия</a:t>
            </a:r>
            <a:r>
              <a:rPr lang="ru-RU" sz="2200" b="1" dirty="0">
                <a:solidFill>
                  <a:srgbClr val="002060"/>
                </a:solidFill>
              </a:rPr>
              <a:t> относятся:</a:t>
            </a:r>
          </a:p>
          <a:p>
            <a:pPr indent="457200" algn="just">
              <a:buClr>
                <a:srgbClr val="002060"/>
              </a:buClr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 деление класса на группы с целью решения конкретных задач;</a:t>
            </a:r>
          </a:p>
          <a:p>
            <a:pPr indent="457200" algn="just">
              <a:buClr>
                <a:srgbClr val="002060"/>
              </a:buClr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 получение каждой группой какого-либо задания и выполнение его под руководством лидера группы;</a:t>
            </a:r>
          </a:p>
          <a:p>
            <a:pPr indent="457200" algn="just">
              <a:buClr>
                <a:srgbClr val="002060"/>
              </a:buClr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 выполнение задания таким образом, чтобы можно было оценить вклад каждого участника группы;</a:t>
            </a:r>
          </a:p>
          <a:p>
            <a:pPr indent="457200" algn="just">
              <a:buClr>
                <a:srgbClr val="002060"/>
              </a:buClr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 непостоянство состава группы.</a:t>
            </a: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76993" y="3573016"/>
            <a:ext cx="8418309" cy="269612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algn="ctr">
            <a:solidFill>
              <a:srgbClr val="00206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buClr>
                <a:srgbClr val="002060"/>
              </a:buClr>
            </a:pPr>
            <a:r>
              <a:rPr lang="ru-RU" sz="2200" b="1" i="1" dirty="0" smtClean="0">
                <a:solidFill>
                  <a:srgbClr val="002060"/>
                </a:solidFill>
              </a:rPr>
              <a:t>Целями</a:t>
            </a:r>
            <a:r>
              <a:rPr lang="ru-RU" sz="2200" b="1" dirty="0" smtClean="0">
                <a:solidFill>
                  <a:srgbClr val="002060"/>
                </a:solidFill>
              </a:rPr>
              <a:t> методики коллективного взаимодействия служат:</a:t>
            </a:r>
          </a:p>
          <a:p>
            <a:pPr marL="0" lvl="1" indent="457200" algn="just">
              <a:lnSpc>
                <a:spcPct val="90000"/>
              </a:lnSpc>
              <a:buClr>
                <a:srgbClr val="002060"/>
              </a:buClr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 усвоение знаний, умений, навыков;</a:t>
            </a:r>
          </a:p>
          <a:p>
            <a:pPr marL="0" lvl="1" indent="457200" algn="just">
              <a:lnSpc>
                <a:spcPct val="90000"/>
              </a:lnSpc>
              <a:buClr>
                <a:srgbClr val="002060"/>
              </a:buClr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 достижение высокого результата усвоения;</a:t>
            </a:r>
          </a:p>
          <a:p>
            <a:pPr marL="0" lvl="1" indent="457200" algn="just">
              <a:lnSpc>
                <a:spcPct val="90000"/>
              </a:lnSpc>
              <a:buClr>
                <a:srgbClr val="002060"/>
              </a:buClr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 развитие коммуникативных качеств.</a:t>
            </a:r>
          </a:p>
          <a:p>
            <a:pPr algn="just">
              <a:lnSpc>
                <a:spcPct val="90000"/>
              </a:lnSpc>
              <a:buClr>
                <a:srgbClr val="002060"/>
              </a:buClr>
            </a:pPr>
            <a:r>
              <a:rPr lang="ru-RU" sz="2200" b="1" i="1" dirty="0" smtClean="0">
                <a:solidFill>
                  <a:srgbClr val="002060"/>
                </a:solidFill>
              </a:rPr>
              <a:t>К </a:t>
            </a:r>
            <a:r>
              <a:rPr lang="ru-RU" sz="2200" b="1" i="1" dirty="0">
                <a:solidFill>
                  <a:srgbClr val="002060"/>
                </a:solidFill>
              </a:rPr>
              <a:t>принципам</a:t>
            </a:r>
            <a:r>
              <a:rPr lang="ru-RU" sz="2200" b="1" dirty="0">
                <a:solidFill>
                  <a:srgbClr val="002060"/>
                </a:solidFill>
              </a:rPr>
              <a:t> методики коллективного взаимодействия относятся:</a:t>
            </a:r>
          </a:p>
          <a:p>
            <a:pPr marL="0" lvl="1" indent="457200">
              <a:lnSpc>
                <a:spcPct val="90000"/>
              </a:lnSpc>
              <a:buClr>
                <a:srgbClr val="002060"/>
              </a:buClr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 обучение по способностям ученика;</a:t>
            </a:r>
          </a:p>
          <a:p>
            <a:pPr marL="0" lvl="1" indent="457200">
              <a:lnSpc>
                <a:spcPct val="90000"/>
              </a:lnSpc>
              <a:buClr>
                <a:srgbClr val="002060"/>
              </a:buClr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 разноуровневость подготовки; </a:t>
            </a:r>
          </a:p>
          <a:p>
            <a:pPr marL="0" lvl="1" indent="457200">
              <a:lnSpc>
                <a:spcPct val="90000"/>
              </a:lnSpc>
              <a:buClr>
                <a:srgbClr val="002060"/>
              </a:buClr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 сотрудничество и взаимопомощь;</a:t>
            </a:r>
          </a:p>
          <a:p>
            <a:pPr marL="0" lvl="1" indent="457200">
              <a:lnSpc>
                <a:spcPct val="90000"/>
              </a:lnSpc>
              <a:buClr>
                <a:srgbClr val="002060"/>
              </a:buClr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 ориентация на конечные результаты;</a:t>
            </a:r>
          </a:p>
          <a:p>
            <a:pPr marL="0" lvl="1" indent="457200">
              <a:lnSpc>
                <a:spcPct val="90000"/>
              </a:lnSpc>
              <a:buClr>
                <a:srgbClr val="002060"/>
              </a:buClr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 непрерывность передачи знаний друг другу.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05927" y="254261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Arial Black" panose="020B0A04020102020204" pitchFamily="34" charset="0"/>
              </a:rPr>
              <a:t>Признаки:</a:t>
            </a:r>
            <a:endParaRPr lang="ru-RU" sz="32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492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0066" y="123516"/>
            <a:ext cx="8229600" cy="922338"/>
          </a:xfrm>
        </p:spPr>
        <p:txBody>
          <a:bodyPr>
            <a:normAutofit fontScale="90000"/>
          </a:bodyPr>
          <a:lstStyle/>
          <a:p>
            <a:pPr algn="ctr" fontAlgn="auto">
              <a:lnSpc>
                <a:spcPct val="75000"/>
              </a:lnSpc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ТЕХНОЛОГИЯ КОЛЛЕКТИВНОГО ВЗАИМОДЕЙСТВИЯ</a:t>
            </a:r>
            <a:r>
              <a:rPr lang="ru-RU" sz="4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750638001"/>
              </p:ext>
            </p:extLst>
          </p:nvPr>
        </p:nvGraphicFramePr>
        <p:xfrm>
          <a:off x="971600" y="134076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6516216" y="908720"/>
            <a:ext cx="2627784" cy="273630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на которой необходимо определить, педагогические задачи, проанализировать сложившуюся в коллективе ситуацию, определить      место     данной     проблемы     в образовательной деятельности, составить план организации подготовки коллективных действий;</a:t>
            </a:r>
            <a:endParaRPr lang="ru-RU" sz="12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300192" y="4365104"/>
            <a:ext cx="2736304" cy="100811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на которой необходимо организовать обсуждение в коллективе возможных вариантов действий; </a:t>
            </a:r>
            <a:endParaRPr lang="ru-RU" sz="12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63688" y="5805264"/>
            <a:ext cx="5904656" cy="64807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на которой необходимо организовать работу микрогрупп так, чтобы каждому члену коллектива нашлось конкретное дело, посильное для выполнения;</a:t>
            </a:r>
            <a:endParaRPr lang="ru-RU" sz="12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1520" y="3717032"/>
            <a:ext cx="1512168" cy="165618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непосредственная реализация запланированного на предыдущих этапах</a:t>
            </a:r>
            <a:r>
              <a:rPr lang="ru-RU" sz="1200" dirty="0" smtClean="0">
                <a:solidFill>
                  <a:srgbClr val="002060"/>
                </a:solidFill>
              </a:rPr>
              <a:t>;</a:t>
            </a:r>
            <a:endParaRPr lang="ru-RU" sz="12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1520" y="908720"/>
            <a:ext cx="1440160" cy="165618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осмысление результатов деятельности, извлечение уроков на будущее</a:t>
            </a:r>
            <a:endParaRPr lang="ru-RU" sz="1200" b="1" dirty="0"/>
          </a:p>
        </p:txBody>
      </p:sp>
      <p:sp>
        <p:nvSpPr>
          <p:cNvPr id="25" name="Стрелка вправо 24"/>
          <p:cNvSpPr/>
          <p:nvPr/>
        </p:nvSpPr>
        <p:spPr>
          <a:xfrm>
            <a:off x="4788024" y="1484784"/>
            <a:ext cx="1512168" cy="484632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Стрелка вниз 25"/>
          <p:cNvSpPr/>
          <p:nvPr/>
        </p:nvSpPr>
        <p:spPr>
          <a:xfrm rot="19619531">
            <a:off x="6085307" y="3358947"/>
            <a:ext cx="556640" cy="962217"/>
          </a:xfrm>
          <a:prstGeom prst="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Стрелка вниз 27"/>
          <p:cNvSpPr/>
          <p:nvPr/>
        </p:nvSpPr>
        <p:spPr>
          <a:xfrm rot="2342153">
            <a:off x="4042171" y="5248715"/>
            <a:ext cx="484632" cy="547278"/>
          </a:xfrm>
          <a:prstGeom prst="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Стрелка вниз 29"/>
          <p:cNvSpPr/>
          <p:nvPr/>
        </p:nvSpPr>
        <p:spPr>
          <a:xfrm rot="7074290">
            <a:off x="1908011" y="4198737"/>
            <a:ext cx="484632" cy="618368"/>
          </a:xfrm>
          <a:prstGeom prst="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Стрелка вниз 30"/>
          <p:cNvSpPr/>
          <p:nvPr/>
        </p:nvSpPr>
        <p:spPr>
          <a:xfrm rot="8889011">
            <a:off x="1786553" y="1713385"/>
            <a:ext cx="545455" cy="788122"/>
          </a:xfrm>
          <a:prstGeom prst="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73224" y="188640"/>
            <a:ext cx="8229600" cy="922337"/>
          </a:xfrm>
        </p:spPr>
        <p:txBody>
          <a:bodyPr>
            <a:normAutofit/>
          </a:bodyPr>
          <a:lstStyle/>
          <a:p>
            <a:pPr algn="ctr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3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ТЕХНОЛОГИЯ КОЛЛЕКТИВНОГО ВЗАИМОДЕЙСТВИЯ</a:t>
            </a:r>
          </a:p>
        </p:txBody>
      </p:sp>
      <p:sp>
        <p:nvSpPr>
          <p:cNvPr id="7" name="Овал 6"/>
          <p:cNvSpPr/>
          <p:nvPr/>
        </p:nvSpPr>
        <p:spPr>
          <a:xfrm>
            <a:off x="0" y="980728"/>
            <a:ext cx="3275856" cy="228255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002060"/>
              </a:buClr>
            </a:pPr>
            <a:r>
              <a:rPr lang="ru-RU" sz="2000" b="1" i="1" dirty="0" smtClean="0">
                <a:solidFill>
                  <a:schemeClr val="tx1"/>
                </a:solidFill>
              </a:rPr>
              <a:t>Методика коллективного взаимодействия</a:t>
            </a:r>
            <a:endParaRPr lang="ru-RU" sz="2000" b="1" dirty="0" smtClean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91880" y="1196752"/>
            <a:ext cx="2448272" cy="1656184"/>
          </a:xfrm>
          <a:prstGeom prst="ellipse">
            <a:avLst/>
          </a:prstGeom>
          <a:solidFill>
            <a:schemeClr val="accent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состоит из подготовки к групповой работе: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788024" y="2852936"/>
            <a:ext cx="2520280" cy="1872208"/>
          </a:xfrm>
          <a:prstGeom prst="ellipse">
            <a:avLst/>
          </a:prstGeom>
          <a:solidFill>
            <a:schemeClr val="accent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lnSpc>
                <a:spcPct val="80000"/>
              </a:lnSpc>
              <a:buClr>
                <a:srgbClr val="002060"/>
              </a:buClr>
            </a:pPr>
            <a:r>
              <a:rPr lang="ru-RU" b="1" dirty="0" smtClean="0">
                <a:solidFill>
                  <a:schemeClr val="tx1"/>
                </a:solidFill>
              </a:rPr>
              <a:t>состоит из работы в микрогруппах: </a:t>
            </a:r>
          </a:p>
        </p:txBody>
      </p:sp>
      <p:sp>
        <p:nvSpPr>
          <p:cNvPr id="10" name="Овал 9"/>
          <p:cNvSpPr/>
          <p:nvPr/>
        </p:nvSpPr>
        <p:spPr>
          <a:xfrm>
            <a:off x="1403648" y="3284984"/>
            <a:ext cx="2808312" cy="1800200"/>
          </a:xfrm>
          <a:prstGeom prst="ellipse">
            <a:avLst/>
          </a:prstGeom>
          <a:solidFill>
            <a:schemeClr val="accent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состоит из заключительной части: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300192" y="1110977"/>
            <a:ext cx="2628230" cy="1597943"/>
          </a:xfrm>
          <a:prstGeom prst="roundRect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lnSpc>
                <a:spcPct val="80000"/>
              </a:lnSpc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bg1"/>
                </a:solidFill>
              </a:rPr>
              <a:t>объявления темы, подготовки проблемной ситуации, </a:t>
            </a:r>
          </a:p>
          <a:p>
            <a:pPr marL="0" lvl="1" algn="ctr">
              <a:lnSpc>
                <a:spcPct val="80000"/>
              </a:lnSpc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bg1"/>
                </a:solidFill>
              </a:rPr>
              <a:t> инструктажа, </a:t>
            </a:r>
          </a:p>
          <a:p>
            <a:pPr marL="0" lvl="1" algn="ctr">
              <a:lnSpc>
                <a:spcPct val="80000"/>
              </a:lnSpc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bg1"/>
                </a:solidFill>
              </a:rPr>
              <a:t> раздачи заданий и материалов по группам;       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076502" y="5013176"/>
            <a:ext cx="3851920" cy="1742046"/>
          </a:xfrm>
          <a:prstGeom prst="roundRect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>
              <a:lnSpc>
                <a:spcPct val="80000"/>
              </a:lnSpc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b="1" dirty="0" smtClean="0">
                <a:solidFill>
                  <a:schemeClr val="bg1"/>
                </a:solidFill>
              </a:rPr>
              <a:t>знакомства с материалом, планирования,</a:t>
            </a:r>
          </a:p>
          <a:p>
            <a:pPr marL="0" lvl="2" algn="ctr">
              <a:lnSpc>
                <a:spcPct val="80000"/>
              </a:lnSpc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bg1"/>
                </a:solidFill>
              </a:rPr>
              <a:t> распределения заданий внутри группы,</a:t>
            </a:r>
          </a:p>
          <a:p>
            <a:pPr marL="0" lvl="2" algn="ctr">
              <a:lnSpc>
                <a:spcPct val="80000"/>
              </a:lnSpc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bg1"/>
                </a:solidFill>
              </a:rPr>
              <a:t> индивидуального выполнения заданий,</a:t>
            </a:r>
          </a:p>
          <a:p>
            <a:pPr marL="0" lvl="2" algn="ctr">
              <a:lnSpc>
                <a:spcPct val="80000"/>
              </a:lnSpc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bg1"/>
                </a:solidFill>
              </a:rPr>
              <a:t> обсуждения выполненных заданий,</a:t>
            </a:r>
          </a:p>
          <a:p>
            <a:pPr marL="0" lvl="2" algn="ctr">
              <a:lnSpc>
                <a:spcPct val="80000"/>
              </a:lnSpc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bg1"/>
                </a:solidFill>
              </a:rPr>
              <a:t> подведения итогов работы;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61764" y="5170959"/>
            <a:ext cx="4211960" cy="1498401"/>
          </a:xfrm>
          <a:prstGeom prst="roundRect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>
              <a:lnSpc>
                <a:spcPct val="80000"/>
              </a:lnSpc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bg1"/>
                </a:solidFill>
              </a:rPr>
              <a:t>сообщения о результатах работы,</a:t>
            </a:r>
          </a:p>
          <a:p>
            <a:pPr marL="0" lvl="2" algn="ctr">
              <a:lnSpc>
                <a:spcPct val="80000"/>
              </a:lnSpc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bg1"/>
                </a:solidFill>
              </a:rPr>
              <a:t> анализа проблемной ситуации,</a:t>
            </a:r>
          </a:p>
          <a:p>
            <a:pPr marL="0" lvl="2" algn="ctr">
              <a:lnSpc>
                <a:spcPct val="80000"/>
              </a:lnSpc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bg1"/>
                </a:solidFill>
              </a:rPr>
              <a:t> общего вывода по результатам работы на уроке, </a:t>
            </a:r>
          </a:p>
          <a:p>
            <a:pPr marL="0" lvl="2" algn="ctr">
              <a:lnSpc>
                <a:spcPct val="80000"/>
              </a:lnSpc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bg1"/>
                </a:solidFill>
              </a:rPr>
              <a:t> подведения итогов, оценивания учащихся.</a:t>
            </a:r>
            <a:endParaRPr lang="ru-RU" sz="1400" b="1" dirty="0">
              <a:solidFill>
                <a:schemeClr val="bg1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3059832" y="2420888"/>
            <a:ext cx="576064" cy="28803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059832" y="2708920"/>
            <a:ext cx="1728192" cy="86409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endCxn id="10" idx="0"/>
          </p:cNvCxnSpPr>
          <p:nvPr/>
        </p:nvCxnSpPr>
        <p:spPr>
          <a:xfrm flipH="1">
            <a:off x="2807804" y="2708920"/>
            <a:ext cx="252028" cy="57606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5724128" y="1340768"/>
            <a:ext cx="576064" cy="21602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9" idx="5"/>
          </p:cNvCxnSpPr>
          <p:nvPr/>
        </p:nvCxnSpPr>
        <p:spPr>
          <a:xfrm>
            <a:off x="6939217" y="4450966"/>
            <a:ext cx="1161175" cy="49020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2267744" y="5013176"/>
            <a:ext cx="72008" cy="28803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395536" y="2420888"/>
            <a:ext cx="8064896" cy="4793042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377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i="1" dirty="0" smtClean="0">
                <a:latin typeface="Arial Black" panose="020B0A04020102020204" pitchFamily="34" charset="0"/>
              </a:rPr>
              <a:t>1)Принцип завершенности.</a:t>
            </a:r>
          </a:p>
          <a:p>
            <a:r>
              <a:rPr lang="ru-RU" b="1" i="1" dirty="0" smtClean="0">
                <a:latin typeface="Arial Black" panose="020B0A04020102020204" pitchFamily="34" charset="0"/>
              </a:rPr>
              <a:t> </a:t>
            </a:r>
            <a:r>
              <a:rPr lang="ru-RU" dirty="0" smtClean="0">
                <a:latin typeface="Arial Black" panose="020B0A04020102020204" pitchFamily="34" charset="0"/>
              </a:rPr>
              <a:t>Сущность принципа заключается в том, что обучающий­ся должен знать и уметь то, что знает и умеет обучающий по изу­чаемому материалу, вопросу, без всяких потерь и искажений в содержании. Реализация данного принципа исключает «</a:t>
            </a:r>
            <a:r>
              <a:rPr lang="ru-RU" dirty="0" err="1" smtClean="0">
                <a:latin typeface="Arial Black" panose="020B0A04020102020204" pitchFamily="34" charset="0"/>
              </a:rPr>
              <a:t>недоучивание</a:t>
            </a:r>
            <a:r>
              <a:rPr lang="ru-RU" dirty="0" smtClean="0">
                <a:latin typeface="Arial Black" panose="020B0A04020102020204" pitchFamily="34" charset="0"/>
              </a:rPr>
              <a:t>», ориентирует работающих в паре на качественное объяс­нение и усвоение каждого учебного задания, а преподавателя — на необходимость особенно тщательной работы и проверки вы­полнения задания каждым обучающимся на этапе «запуска» ра­боты;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476672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Arial Black" panose="020B0A04020102020204" pitchFamily="34" charset="0"/>
              </a:rPr>
              <a:t>Технология </a:t>
            </a:r>
            <a:r>
              <a:rPr lang="ru-RU" sz="2400" b="1" dirty="0" err="1">
                <a:latin typeface="Arial Black" panose="020B0A04020102020204" pitchFamily="34" charset="0"/>
              </a:rPr>
              <a:t>взаимообучения</a:t>
            </a:r>
            <a:r>
              <a:rPr lang="ru-RU" sz="2400" b="1" dirty="0">
                <a:latin typeface="Arial Black" panose="020B0A04020102020204" pitchFamily="34" charset="0"/>
              </a:rPr>
              <a:t> основывается на определенных принципах, определяющих требования к организации коллектив­ной деятельности </a:t>
            </a:r>
            <a:r>
              <a:rPr lang="ru-RU" sz="2400" b="1" dirty="0" smtClean="0">
                <a:latin typeface="Arial Black" panose="020B0A04020102020204" pitchFamily="34" charset="0"/>
              </a:rPr>
              <a:t>обучающихся:</a:t>
            </a:r>
            <a:endParaRPr lang="ru-RU" sz="24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663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57200" y="2780928"/>
            <a:ext cx="8229600" cy="309634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>
                <a:solidFill>
                  <a:schemeClr val="tx1"/>
                </a:solidFill>
                <a:latin typeface="Arial Black" panose="020B0A04020102020204" pitchFamily="34" charset="0"/>
              </a:rPr>
              <a:t>2) </a:t>
            </a:r>
            <a:r>
              <a:rPr lang="ru-RU" sz="2000" cap="none" dirty="0">
                <a:solidFill>
                  <a:schemeClr val="tx1"/>
                </a:solidFill>
                <a:latin typeface="Arial Black" panose="020B0A04020102020204" pitchFamily="34" charset="0"/>
              </a:rPr>
              <a:t>П</a:t>
            </a:r>
            <a:r>
              <a:rPr lang="ru-RU" sz="2000" cap="none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ринцип непрерывной и безотлагательной передачи знаний (полученное — передай; чему научился сам — научи другого).</a:t>
            </a:r>
          </a:p>
          <a:p>
            <a:r>
              <a:rPr lang="ru-RU" sz="2000" cap="none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</a:p>
          <a:p>
            <a:r>
              <a:rPr lang="ru-RU" sz="2000" cap="none" dirty="0">
                <a:solidFill>
                  <a:schemeClr val="tx1"/>
                </a:solidFill>
                <a:latin typeface="Arial Black" panose="020B0A04020102020204" pitchFamily="34" charset="0"/>
              </a:rPr>
              <a:t>О</a:t>
            </a:r>
            <a:r>
              <a:rPr lang="ru-RU" sz="2000" cap="none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бес­печивает завершенность обучения за счет минимизации времен­ного разрыва между приобретением знаний и их использованием для обучения других, что создает условия для интенсивного са­мообучения и саморазвития каждого обучающегося;</a:t>
            </a:r>
          </a:p>
          <a:p>
            <a:endParaRPr lang="ru-RU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476672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Arial Black" panose="020B0A04020102020204" pitchFamily="34" charset="0"/>
              </a:rPr>
              <a:t>Технология </a:t>
            </a:r>
            <a:r>
              <a:rPr lang="ru-RU" sz="2400" b="1" dirty="0" err="1">
                <a:latin typeface="Arial Black" panose="020B0A04020102020204" pitchFamily="34" charset="0"/>
              </a:rPr>
              <a:t>взаимообучения</a:t>
            </a:r>
            <a:r>
              <a:rPr lang="ru-RU" sz="2400" b="1" dirty="0">
                <a:latin typeface="Arial Black" panose="020B0A04020102020204" pitchFamily="34" charset="0"/>
              </a:rPr>
              <a:t> основывается на определенных принципах, определяющих требования к организации коллектив­ной деятельности </a:t>
            </a:r>
            <a:r>
              <a:rPr lang="ru-RU" sz="2400" b="1" dirty="0" smtClean="0">
                <a:latin typeface="Arial Black" panose="020B0A04020102020204" pitchFamily="34" charset="0"/>
              </a:rPr>
              <a:t>обучающихся:</a:t>
            </a:r>
            <a:endParaRPr lang="ru-RU" sz="24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325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Arial Black" panose="020B0A04020102020204" pitchFamily="34" charset="0"/>
              </a:rPr>
              <a:t>Технология </a:t>
            </a:r>
            <a:r>
              <a:rPr lang="ru-RU" sz="2400" b="1" dirty="0" err="1">
                <a:latin typeface="Arial Black" panose="020B0A04020102020204" pitchFamily="34" charset="0"/>
              </a:rPr>
              <a:t>взаимообучения</a:t>
            </a:r>
            <a:r>
              <a:rPr lang="ru-RU" sz="2400" b="1" dirty="0">
                <a:latin typeface="Arial Black" panose="020B0A04020102020204" pitchFamily="34" charset="0"/>
              </a:rPr>
              <a:t> основывается на определенных принципах, определяющих требования к организации коллектив­ной деятельности </a:t>
            </a:r>
            <a:r>
              <a:rPr lang="ru-RU" sz="2400" b="1" dirty="0" smtClean="0">
                <a:latin typeface="Arial Black" panose="020B0A04020102020204" pitchFamily="34" charset="0"/>
              </a:rPr>
              <a:t>обучающихся:</a:t>
            </a:r>
            <a:endParaRPr lang="ru-RU" sz="2400" b="1" dirty="0"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924944"/>
            <a:ext cx="820891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 Black" panose="020B0A04020102020204" pitchFamily="34" charset="0"/>
              </a:rPr>
              <a:t>3)Принцип </a:t>
            </a:r>
            <a:r>
              <a:rPr lang="ru-RU" sz="2000" dirty="0">
                <a:latin typeface="Arial Black" panose="020B0A04020102020204" pitchFamily="34" charset="0"/>
              </a:rPr>
              <a:t>всеобщего сотрудничества и взаимопомощи. </a:t>
            </a:r>
            <a:endParaRPr lang="ru-RU" sz="2000" dirty="0" smtClean="0">
              <a:latin typeface="Arial Black" panose="020B0A04020102020204" pitchFamily="34" charset="0"/>
            </a:endParaRPr>
          </a:p>
          <a:p>
            <a:endParaRPr lang="ru-RU" sz="2000" dirty="0" smtClean="0">
              <a:latin typeface="Arial Black" panose="020B0A04020102020204" pitchFamily="34" charset="0"/>
            </a:endParaRPr>
          </a:p>
          <a:p>
            <a:r>
              <a:rPr lang="ru-RU" sz="2000" dirty="0" err="1" smtClean="0">
                <a:latin typeface="Arial Black" panose="020B0A04020102020204" pitchFamily="34" charset="0"/>
              </a:rPr>
              <a:t>Взаимообучение</a:t>
            </a:r>
            <a:r>
              <a:rPr lang="ru-RU" sz="2000" dirty="0" smtClean="0">
                <a:latin typeface="Arial Black" panose="020B0A04020102020204" pitchFamily="34" charset="0"/>
              </a:rPr>
              <a:t> </a:t>
            </a:r>
            <a:r>
              <a:rPr lang="ru-RU" sz="2000" dirty="0">
                <a:latin typeface="Arial Black" panose="020B0A04020102020204" pitchFamily="34" charset="0"/>
              </a:rPr>
              <a:t>создает условия для установления гуманных межлично­стных отношений в учебной группе при условии ориентирования обучающихся на заботу каждого о каждом, выражающуюся в стремлении помогать соученику в достижении качественного ре­зультата в учении, объяснять учебный материал доходчиво, учи­тывая особенности каждого;</a:t>
            </a:r>
          </a:p>
        </p:txBody>
      </p:sp>
    </p:spTree>
    <p:extLst>
      <p:ext uri="{BB962C8B-B14F-4D97-AF65-F5344CB8AC3E}">
        <p14:creationId xmlns:p14="http://schemas.microsoft.com/office/powerpoint/2010/main" val="1015477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293833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Таким образом, КСО обеспечивает включение обучающихся во все возможные формы обучающего взаимодействия и позволяет одновременно реализовать потенциалы индивидуальной, парной, групповой и коллективной деятельности обучающихся.</a:t>
            </a:r>
            <a:endParaRPr lang="ru-RU" sz="2800" dirty="0">
              <a:solidFill>
                <a:schemeClr val="tx1"/>
              </a:solidFill>
              <a:effectLst/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1760" y="836712"/>
            <a:ext cx="417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Arial Black" panose="020B0A04020102020204" pitchFamily="34" charset="0"/>
              </a:rPr>
              <a:t>Вывод</a:t>
            </a:r>
            <a:endParaRPr lang="ru-RU" sz="4000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5033</TotalTime>
  <Words>590</Words>
  <Application>Microsoft Office PowerPoint</Application>
  <PresentationFormat>Экран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 Black</vt:lpstr>
      <vt:lpstr>Calibri</vt:lpstr>
      <vt:lpstr>Tw Cen MT</vt:lpstr>
      <vt:lpstr>Tw Cen MT Condensed</vt:lpstr>
      <vt:lpstr>Wingdings</vt:lpstr>
      <vt:lpstr>Wingdings 3</vt:lpstr>
      <vt:lpstr>Интеграл</vt:lpstr>
      <vt:lpstr>Презентация PowerPoint</vt:lpstr>
      <vt:lpstr>ТЕХНОЛОГИЯ КОЛЛЕКТИВНОГО ВЗАИМОДЕЙСТВИЯ</vt:lpstr>
      <vt:lpstr>Презентация PowerPoint</vt:lpstr>
      <vt:lpstr>ТЕХНОЛОГИЯ КОЛЛЕКТИВНОГО ВЗАИМОДЕЙСТВИЯ </vt:lpstr>
      <vt:lpstr>ТЕХНОЛОГИЯ КОЛЛЕКТИВНОГО ВЗАИМОДЕЙСТВИЯ</vt:lpstr>
      <vt:lpstr>Презентация PowerPoint</vt:lpstr>
      <vt:lpstr>Презентация PowerPoint</vt:lpstr>
      <vt:lpstr>Презентация PowerPoint</vt:lpstr>
      <vt:lpstr>Таким образом, КСО обеспечивает включение обучающихся во все возможные формы обучающего взаимодействия и позволяет одновременно реализовать потенциалы индивидуальной, парной, групповой и коллективной деятельности обучающихся.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Тамара Марковна</dc:creator>
  <cp:lastModifiedBy>asus</cp:lastModifiedBy>
  <cp:revision>532</cp:revision>
  <dcterms:created xsi:type="dcterms:W3CDTF">2013-12-04T16:18:40Z</dcterms:created>
  <dcterms:modified xsi:type="dcterms:W3CDTF">2023-11-12T13:51:23Z</dcterms:modified>
</cp:coreProperties>
</file>